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0" r:id="rId6"/>
    <p:sldId id="262" r:id="rId7"/>
    <p:sldId id="263" r:id="rId8"/>
    <p:sldId id="264" r:id="rId9"/>
    <p:sldId id="270" r:id="rId10"/>
    <p:sldId id="266" r:id="rId11"/>
    <p:sldId id="268" r:id="rId12"/>
    <p:sldId id="269" r:id="rId13"/>
    <p:sldId id="271" r:id="rId14"/>
    <p:sldId id="272" r:id="rId15"/>
    <p:sldId id="274" r:id="rId16"/>
    <p:sldId id="273" r:id="rId17"/>
    <p:sldId id="275"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624417" y="3717925"/>
            <a:ext cx="10943167"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4940300"/>
            <a:ext cx="10949517" cy="981075"/>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10"/>
          <p:cNvPicPr>
            <a:picLocks noChangeAspect="1"/>
          </p:cNvPicPr>
          <p:nvPr/>
        </p:nvPicPr>
        <p:blipFill>
          <a:blip r:embed="rId12"/>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endParaRPr lang="en-US"/>
          </a:p>
        </p:txBody>
      </p:sp>
      <p:sp>
        <p:nvSpPr>
          <p:cNvPr id="3" name="Subtitle 2"/>
          <p:cNvSpPr>
            <a:spLocks noGrp="1"/>
          </p:cNvSpPr>
          <p:nvPr>
            <p:ph type="subTitle" idx="1"/>
          </p:nvPr>
        </p:nvSpPr>
        <p:spPr>
          <a:xfrm>
            <a:off x="626745" y="4940300"/>
            <a:ext cx="10949305" cy="1431290"/>
          </a:xfrm>
        </p:spPr>
        <p:txBody>
          <a:bodyPr/>
          <a:p>
            <a:pPr algn="l"/>
            <a:r>
              <a:rPr lang="vi-VN" altLang="en-US" sz="2400">
                <a:latin typeface="Times New Roman" panose="02020603050405020304" charset="0"/>
                <a:cs typeface="Times New Roman" panose="02020603050405020304" charset="0"/>
              </a:rPr>
              <a:t>   Ở đây ta tải </a:t>
            </a:r>
            <a:r>
              <a:rPr lang="en-US" altLang="en-US" sz="2400">
                <a:latin typeface="Times New Roman" panose="02020603050405020304" charset="0"/>
                <a:cs typeface="Times New Roman" panose="02020603050405020304" charset="0"/>
              </a:rPr>
              <a:t>SQL Server 2022 Developer: Phiên bản miễn phí đầy đủ tính năng, dành cho phát triển và thử nghiệm trong môi trường phi sản xuất. Xong c</a:t>
            </a:r>
            <a:r>
              <a:rPr lang="vi-VN" altLang="en-US" sz="2400">
                <a:latin typeface="Times New Roman" panose="02020603050405020304" charset="0"/>
                <a:cs typeface="Times New Roman" panose="02020603050405020304" charset="0"/>
              </a:rPr>
              <a:t>họn tải </a:t>
            </a:r>
            <a:r>
              <a:rPr lang="vi-VN" altLang="en-US" sz="2400">
                <a:latin typeface="Times New Roman" panose="02020603050405020304" charset="0"/>
                <a:cs typeface="Times New Roman" panose="02020603050405020304" charset="0"/>
              </a:rPr>
              <a:t>xuống</a:t>
            </a:r>
            <a:endParaRPr lang="vi-VN" altLang="en-US" sz="2400">
              <a:latin typeface="Times New Roman" panose="02020603050405020304" charset="0"/>
              <a:cs typeface="Times New Roman" panose="02020603050405020304" charset="0"/>
            </a:endParaRPr>
          </a:p>
        </p:txBody>
      </p:sp>
      <p:pic>
        <p:nvPicPr>
          <p:cNvPr id="4" name="Picture 3" descr="Screenshot 2025-03-19 170551"/>
          <p:cNvPicPr>
            <a:picLocks noChangeAspect="1"/>
          </p:cNvPicPr>
          <p:nvPr/>
        </p:nvPicPr>
        <p:blipFill>
          <a:blip r:embed="rId1"/>
          <a:stretch>
            <a:fillRect/>
          </a:stretch>
        </p:blipFill>
        <p:spPr>
          <a:xfrm>
            <a:off x="624205" y="708025"/>
            <a:ext cx="10951845" cy="419862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sz="2400">
                <a:latin typeface="Times New Roman" panose="02020603050405020304" charset="0"/>
                <a:cs typeface="Times New Roman" panose="02020603050405020304" charset="0"/>
              </a:rPr>
              <a:t>1. </a:t>
            </a:r>
            <a:r>
              <a:rPr lang="en-US" altLang="en-US" sz="2400">
                <a:latin typeface="Times New Roman" panose="02020603050405020304" charset="0"/>
                <a:cs typeface="Times New Roman" panose="02020603050405020304" charset="0"/>
              </a:rPr>
              <a:t>Default instance (Phiên bản mặc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ịnh)</a:t>
            </a:r>
            <a:br>
              <a:rPr lang="en-US" altLang="en-US" sz="2400">
                <a:latin typeface="Times New Roman" panose="02020603050405020304" charset="0"/>
                <a:cs typeface="Times New Roman" panose="02020603050405020304" charset="0"/>
              </a:rPr>
            </a:br>
            <a:r>
              <a:rPr lang="vi-VN" altLang="en-US" sz="2400">
                <a:latin typeface="Times New Roman" panose="02020603050405020304" charset="0"/>
                <a:cs typeface="Times New Roman" panose="02020603050405020304" charset="0"/>
              </a:rPr>
              <a:t>2. </a:t>
            </a:r>
            <a:r>
              <a:rPr lang="en-US" altLang="en-US" sz="2400">
                <a:latin typeface="Times New Roman" panose="02020603050405020304" charset="0"/>
                <a:cs typeface="Times New Roman" panose="02020603050405020304" charset="0"/>
              </a:rPr>
              <a:t>Named instance (Phiên bản có tên riêng)</a:t>
            </a:r>
            <a:r>
              <a:rPr lang="vi-VN" altLang="en-US" sz="2400">
                <a:latin typeface="Times New Roman" panose="02020603050405020304" charset="0"/>
                <a:cs typeface="Times New Roman" panose="02020603050405020304" charset="0"/>
              </a:rPr>
              <a:t> :Ta đã chọn tên LINH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iều này có ngh</a:t>
            </a:r>
            <a:r>
              <a:rPr lang="en-US" altLang="en-US" sz="2400">
                <a:latin typeface="Times New Roman" panose="02020603050405020304" charset="0"/>
                <a:cs typeface="Times New Roman" panose="02020603050405020304" charset="0"/>
              </a:rPr>
              <a:t>ĩ</a:t>
            </a:r>
            <a:r>
              <a:rPr lang="en-US" altLang="en-US" sz="2400">
                <a:latin typeface="Times New Roman" panose="02020603050405020304" charset="0"/>
                <a:cs typeface="Times New Roman" panose="02020603050405020304" charset="0"/>
              </a:rPr>
              <a:t>a là khi kết nối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ến SQL Server, bạn cần nhập .\LINH hoặc SERVER_NAME\LINH.</a:t>
            </a:r>
            <a:r>
              <a:rPr lang="vi-VN" altLang="en-US" sz="2400">
                <a:latin typeface="Times New Roman" panose="02020603050405020304" charset="0"/>
                <a:cs typeface="Times New Roman" panose="02020603050405020304" charset="0"/>
              </a:rPr>
              <a:t> Sau khi chọn xong ta nhấn Next &gt; để tiếp tục.</a:t>
            </a:r>
            <a:br>
              <a:rPr lang="en-US" altLang="en-US" sz="2400">
                <a:latin typeface="Times New Roman" panose="02020603050405020304" charset="0"/>
                <a:cs typeface="Times New Roman" panose="02020603050405020304" charset="0"/>
              </a:rPr>
            </a:br>
            <a:endParaRPr lang="en-US" altLang="en-US" sz="2400">
              <a:latin typeface="Times New Roman" panose="02020603050405020304" charset="0"/>
              <a:cs typeface="Times New Roman" panose="02020603050405020304" charset="0"/>
            </a:endParaRPr>
          </a:p>
        </p:txBody>
      </p:sp>
      <p:pic>
        <p:nvPicPr>
          <p:cNvPr id="4" name="Content Placeholder 3" descr="Screenshot 2025-03-19 174520"/>
          <p:cNvPicPr>
            <a:picLocks noChangeAspect="1"/>
          </p:cNvPicPr>
          <p:nvPr>
            <p:ph idx="1"/>
          </p:nvPr>
        </p:nvPicPr>
        <p:blipFill>
          <a:blip r:embed="rId1"/>
          <a:stretch>
            <a:fillRect/>
          </a:stretch>
        </p:blipFill>
        <p:spPr>
          <a:xfrm>
            <a:off x="3065780" y="1174750"/>
            <a:ext cx="6059805" cy="4953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1588135"/>
          </a:xfrm>
        </p:spPr>
        <p:txBody>
          <a:bodyPr/>
          <a:p>
            <a:r>
              <a:rPr lang="en-US" altLang="en-US" sz="2400">
                <a:latin typeface="Times New Roman" panose="02020603050405020304" charset="0"/>
                <a:cs typeface="Times New Roman" panose="02020603050405020304" charset="0"/>
              </a:rPr>
              <a:t>Ở b</a:t>
            </a:r>
            <a:r>
              <a:rPr lang="en-US" altLang="en-US" sz="2400">
                <a:latin typeface="Times New Roman" panose="02020603050405020304" charset="0"/>
                <a:cs typeface="Times New Roman" panose="02020603050405020304" charset="0"/>
              </a:rPr>
              <a:t>ư</a:t>
            </a:r>
            <a:r>
              <a:rPr lang="en-US" altLang="en-US" sz="2400">
                <a:latin typeface="Times New Roman" panose="02020603050405020304" charset="0"/>
                <a:cs typeface="Times New Roman" panose="02020603050405020304" charset="0"/>
              </a:rPr>
              <a:t>ớc này, </a:t>
            </a:r>
            <a:r>
              <a:rPr lang="vi-VN" altLang="en-US" sz="2400">
                <a:latin typeface="Times New Roman" panose="02020603050405020304" charset="0"/>
                <a:cs typeface="Times New Roman" panose="02020603050405020304" charset="0"/>
              </a:rPr>
              <a:t>ta</a:t>
            </a:r>
            <a:r>
              <a:rPr lang="en-US" altLang="en-US" sz="2400">
                <a:latin typeface="Times New Roman" panose="02020603050405020304" charset="0"/>
                <a:cs typeface="Times New Roman" panose="02020603050405020304" charset="0"/>
              </a:rPr>
              <a:t> cấu hình các tài khoản và kiểu khởi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ộng cho các dịch vụ của SQL</a:t>
            </a:r>
            <a:r>
              <a:rPr lang="vi-VN" altLang="en-US" sz="2400">
                <a:latin typeface="Times New Roman" panose="02020603050405020304" charset="0"/>
                <a:cs typeface="Times New Roman" panose="02020603050405020304" charset="0"/>
              </a:rPr>
              <a:t>.</a:t>
            </a:r>
            <a:br>
              <a:rPr lang="vi-VN" altLang="en-US" sz="2400">
                <a:latin typeface="Times New Roman" panose="02020603050405020304" charset="0"/>
                <a:cs typeface="Times New Roman" panose="02020603050405020304" charset="0"/>
              </a:rPr>
            </a:br>
            <a:r>
              <a:rPr lang="en-US" altLang="en-US" sz="2400">
                <a:latin typeface="Times New Roman" panose="02020603050405020304" charset="0"/>
                <a:cs typeface="Times New Roman" panose="02020603050405020304" charset="0"/>
              </a:rPr>
              <a:t>Server.</a:t>
            </a:r>
            <a:r>
              <a:rPr lang="vi-VN" altLang="en-US" sz="2400">
                <a:latin typeface="Times New Roman" panose="02020603050405020304" charset="0"/>
                <a:cs typeface="Times New Roman" panose="02020603050405020304" charset="0"/>
              </a:rPr>
              <a:t> Xong ta nhấn Next &gt; để tiếp </a:t>
            </a:r>
            <a:r>
              <a:rPr lang="vi-VN" altLang="en-US" sz="2400">
                <a:latin typeface="Times New Roman" panose="02020603050405020304" charset="0"/>
                <a:cs typeface="Times New Roman" panose="02020603050405020304" charset="0"/>
              </a:rPr>
              <a:t>tục.</a:t>
            </a:r>
            <a:endParaRPr lang="vi-VN" altLang="en-US" sz="2400">
              <a:latin typeface="Times New Roman" panose="02020603050405020304" charset="0"/>
              <a:cs typeface="Times New Roman" panose="02020603050405020304" charset="0"/>
            </a:endParaRPr>
          </a:p>
        </p:txBody>
      </p:sp>
      <p:pic>
        <p:nvPicPr>
          <p:cNvPr id="4" name="Content Placeholder 3" descr="Screenshot 2025-03-19 174542"/>
          <p:cNvPicPr>
            <a:picLocks noChangeAspect="1"/>
          </p:cNvPicPr>
          <p:nvPr>
            <p:ph idx="1"/>
          </p:nvPr>
        </p:nvPicPr>
        <p:blipFill>
          <a:blip r:embed="rId1"/>
          <a:stretch>
            <a:fillRect/>
          </a:stretch>
        </p:blipFill>
        <p:spPr>
          <a:xfrm>
            <a:off x="3223895" y="1778635"/>
            <a:ext cx="5880735" cy="4953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0" y="-88265"/>
            <a:ext cx="10972800" cy="2890520"/>
          </a:xfrm>
        </p:spPr>
        <p:txBody>
          <a:bodyPr/>
          <a:p>
            <a:r>
              <a:rPr lang="en-US" altLang="en-US" sz="2400">
                <a:latin typeface="Times New Roman" panose="02020603050405020304" charset="0"/>
                <a:cs typeface="Times New Roman" panose="02020603050405020304" charset="0"/>
                <a:sym typeface="+mn-ea"/>
              </a:rPr>
              <a:t>Màn hình này cho phép bạn cấu hình SQL Server Analysis Services (SSAS), một dịch vụ phân tích dữ liệu mạnh mẽ trong SQL Server.</a:t>
            </a:r>
            <a:r>
              <a:rPr lang="vi-VN" altLang="en-US" sz="2400">
                <a:latin typeface="Times New Roman" panose="02020603050405020304" charset="0"/>
                <a:cs typeface="Times New Roman" panose="02020603050405020304" charset="0"/>
                <a:sym typeface="+mn-ea"/>
              </a:rPr>
              <a:t> </a:t>
            </a:r>
            <a:r>
              <a:rPr lang="en-US" altLang="en-US" sz="2400">
                <a:latin typeface="Times New Roman" panose="02020603050405020304" charset="0"/>
                <a:cs typeface="Times New Roman" panose="02020603050405020304" charset="0"/>
                <a:sym typeface="+mn-ea"/>
              </a:rPr>
              <a:t>Server Mode (Chế độ máy chủ)</a:t>
            </a:r>
            <a:r>
              <a:rPr lang="vi-VN" altLang="en-US" sz="2400">
                <a:latin typeface="Times New Roman" panose="02020603050405020304" charset="0"/>
                <a:cs typeface="Times New Roman" panose="02020603050405020304" charset="0"/>
                <a:sym typeface="+mn-ea"/>
              </a:rPr>
              <a:t> ta chọn </a:t>
            </a:r>
            <a:r>
              <a:rPr lang="en-US" altLang="en-US" sz="2400">
                <a:latin typeface="Times New Roman" panose="02020603050405020304" charset="0"/>
                <a:cs typeface="Times New Roman" panose="02020603050405020304" charset="0"/>
                <a:sym typeface="+mn-ea"/>
              </a:rPr>
              <a:t>Tabular Mode </a:t>
            </a:r>
            <a:r>
              <a:rPr lang="vi-VN" altLang="en-US" sz="2400">
                <a:latin typeface="Times New Roman" panose="02020603050405020304" charset="0"/>
                <a:cs typeface="Times New Roman" panose="02020603050405020304" charset="0"/>
                <a:sym typeface="+mn-ea"/>
              </a:rPr>
              <a:t>(</a:t>
            </a:r>
            <a:r>
              <a:rPr lang="en-US" altLang="en-US" sz="2400">
                <a:latin typeface="Times New Roman" panose="02020603050405020304" charset="0"/>
                <a:cs typeface="Times New Roman" panose="02020603050405020304" charset="0"/>
                <a:sym typeface="+mn-ea"/>
              </a:rPr>
              <a:t> Chế </a:t>
            </a:r>
            <a:r>
              <a:rPr lang="en-US" altLang="en-US" sz="2400">
                <a:latin typeface="Times New Roman" panose="02020603050405020304" charset="0"/>
                <a:cs typeface="Times New Roman" panose="02020603050405020304" charset="0"/>
                <a:sym typeface="+mn-ea"/>
              </a:rPr>
              <a:t>đ</a:t>
            </a:r>
            <a:r>
              <a:rPr lang="en-US" altLang="en-US" sz="2400">
                <a:latin typeface="Times New Roman" panose="02020603050405020304" charset="0"/>
                <a:cs typeface="Times New Roman" panose="02020603050405020304" charset="0"/>
                <a:sym typeface="+mn-ea"/>
              </a:rPr>
              <a:t>ộ hiện </a:t>
            </a:r>
            <a:r>
              <a:rPr lang="en-US" altLang="en-US" sz="2400">
                <a:latin typeface="Times New Roman" panose="02020603050405020304" charset="0"/>
                <a:cs typeface="Times New Roman" panose="02020603050405020304" charset="0"/>
                <a:sym typeface="+mn-ea"/>
              </a:rPr>
              <a:t>đ</a:t>
            </a:r>
            <a:r>
              <a:rPr lang="en-US" altLang="en-US" sz="2400">
                <a:latin typeface="Times New Roman" panose="02020603050405020304" charset="0"/>
                <a:cs typeface="Times New Roman" panose="02020603050405020304" charset="0"/>
                <a:sym typeface="+mn-ea"/>
              </a:rPr>
              <a:t>ại hơn, sử dụng mô hình dữ liệu dạng bảng</a:t>
            </a:r>
            <a:r>
              <a:rPr lang="vi-VN" altLang="en-US" sz="2400">
                <a:latin typeface="Times New Roman" panose="02020603050405020304" charset="0"/>
                <a:cs typeface="Times New Roman" panose="02020603050405020304" charset="0"/>
                <a:sym typeface="+mn-ea"/>
              </a:rPr>
              <a:t> ) và không chọn </a:t>
            </a:r>
            <a:r>
              <a:rPr lang="en-US" altLang="en-US" sz="2400">
                <a:latin typeface="Times New Roman" panose="02020603050405020304" charset="0"/>
                <a:cs typeface="Times New Roman" panose="02020603050405020304" charset="0"/>
                <a:sym typeface="+mn-ea"/>
              </a:rPr>
              <a:t>Multidimensional Mode</a:t>
            </a:r>
            <a:r>
              <a:rPr lang="vi-VN" altLang="en-US" sz="2400">
                <a:latin typeface="Times New Roman" panose="02020603050405020304" charset="0"/>
                <a:cs typeface="Times New Roman" panose="02020603050405020304" charset="0"/>
                <a:sym typeface="+mn-ea"/>
              </a:rPr>
              <a:t> (</a:t>
            </a:r>
            <a:r>
              <a:rPr lang="en-US" altLang="en-US" sz="2400">
                <a:latin typeface="Times New Roman" panose="02020603050405020304" charset="0"/>
                <a:cs typeface="Times New Roman" panose="02020603050405020304" charset="0"/>
                <a:sym typeface="+mn-ea"/>
              </a:rPr>
              <a:t> Chế </a:t>
            </a:r>
            <a:r>
              <a:rPr lang="en-US" altLang="en-US" sz="2400">
                <a:latin typeface="Times New Roman" panose="02020603050405020304" charset="0"/>
                <a:cs typeface="Times New Roman" panose="02020603050405020304" charset="0"/>
                <a:sym typeface="+mn-ea"/>
              </a:rPr>
              <a:t>đ</a:t>
            </a:r>
            <a:r>
              <a:rPr lang="en-US" altLang="en-US" sz="2400">
                <a:latin typeface="Times New Roman" panose="02020603050405020304" charset="0"/>
                <a:cs typeface="Times New Roman" panose="02020603050405020304" charset="0"/>
                <a:sym typeface="+mn-ea"/>
              </a:rPr>
              <a:t>ộ phân tích dữ liệu truyền thống, dùng OLAP cubes </a:t>
            </a:r>
            <a:r>
              <a:rPr lang="en-US" altLang="en-US" sz="2400">
                <a:latin typeface="Times New Roman" panose="02020603050405020304" charset="0"/>
                <a:cs typeface="Times New Roman" panose="02020603050405020304" charset="0"/>
                <a:sym typeface="+mn-ea"/>
              </a:rPr>
              <a:t>đ</a:t>
            </a:r>
            <a:r>
              <a:rPr lang="en-US" altLang="en-US" sz="2400">
                <a:latin typeface="Times New Roman" panose="02020603050405020304" charset="0"/>
                <a:cs typeface="Times New Roman" panose="02020603050405020304" charset="0"/>
                <a:sym typeface="+mn-ea"/>
              </a:rPr>
              <a:t>ể xử l</a:t>
            </a:r>
            <a:r>
              <a:rPr lang="en-US" altLang="en-US" sz="2400">
                <a:latin typeface="Times New Roman" panose="02020603050405020304" charset="0"/>
                <a:cs typeface="Times New Roman" panose="02020603050405020304" charset="0"/>
                <a:sym typeface="+mn-ea"/>
              </a:rPr>
              <a:t>ý</a:t>
            </a:r>
            <a:r>
              <a:rPr lang="en-US" altLang="en-US" sz="2400">
                <a:latin typeface="Times New Roman" panose="02020603050405020304" charset="0"/>
                <a:cs typeface="Times New Roman" panose="02020603050405020304" charset="0"/>
                <a:sym typeface="+mn-ea"/>
              </a:rPr>
              <a:t> dữ liệu lớn</a:t>
            </a:r>
            <a:r>
              <a:rPr lang="vi-VN" altLang="en-US" sz="2400">
                <a:latin typeface="Times New Roman" panose="02020603050405020304" charset="0"/>
                <a:cs typeface="Times New Roman" panose="02020603050405020304" charset="0"/>
                <a:sym typeface="+mn-ea"/>
              </a:rPr>
              <a:t> ) .Tiếp tục nhấn </a:t>
            </a:r>
            <a:r>
              <a:rPr lang="en-US" altLang="en-US" sz="2400">
                <a:latin typeface="Times New Roman" panose="02020603050405020304" charset="0"/>
                <a:cs typeface="Times New Roman" panose="02020603050405020304" charset="0"/>
                <a:sym typeface="+mn-ea"/>
              </a:rPr>
              <a:t>Add Current User</a:t>
            </a:r>
            <a:r>
              <a:rPr lang="vi-VN" altLang="en-US" sz="2400">
                <a:latin typeface="Times New Roman" panose="02020603050405020304" charset="0"/>
                <a:cs typeface="Times New Roman" panose="02020603050405020304" charset="0"/>
                <a:sym typeface="+mn-ea"/>
              </a:rPr>
              <a:t> (</a:t>
            </a:r>
            <a:r>
              <a:rPr lang="en-US" altLang="en-US" sz="2400">
                <a:latin typeface="Times New Roman" panose="02020603050405020304" charset="0"/>
                <a:cs typeface="Times New Roman" panose="02020603050405020304" charset="0"/>
                <a:sym typeface="+mn-ea"/>
              </a:rPr>
              <a:t>Thêm tài khoản </a:t>
            </a:r>
            <a:r>
              <a:rPr lang="en-US" altLang="en-US" sz="2400">
                <a:latin typeface="Times New Roman" panose="02020603050405020304" charset="0"/>
                <a:cs typeface="Times New Roman" panose="02020603050405020304" charset="0"/>
                <a:sym typeface="+mn-ea"/>
              </a:rPr>
              <a:t>đ</a:t>
            </a:r>
            <a:r>
              <a:rPr lang="en-US" altLang="en-US" sz="2400">
                <a:latin typeface="Times New Roman" panose="02020603050405020304" charset="0"/>
                <a:cs typeface="Times New Roman" panose="02020603050405020304" charset="0"/>
                <a:sym typeface="+mn-ea"/>
              </a:rPr>
              <a:t>ang </a:t>
            </a:r>
            <a:r>
              <a:rPr lang="en-US" altLang="en-US" sz="2400">
                <a:latin typeface="Times New Roman" panose="02020603050405020304" charset="0"/>
                <a:cs typeface="Times New Roman" panose="02020603050405020304" charset="0"/>
                <a:sym typeface="+mn-ea"/>
              </a:rPr>
              <a:t>đă</a:t>
            </a:r>
            <a:r>
              <a:rPr lang="en-US" altLang="en-US" sz="2400">
                <a:latin typeface="Times New Roman" panose="02020603050405020304" charset="0"/>
                <a:cs typeface="Times New Roman" panose="02020603050405020304" charset="0"/>
                <a:sym typeface="+mn-ea"/>
              </a:rPr>
              <a:t>ng nhập vào danh sách quản trị viên.</a:t>
            </a:r>
            <a:r>
              <a:rPr lang="vi-VN" altLang="en-US" sz="2400">
                <a:latin typeface="Times New Roman" panose="02020603050405020304" charset="0"/>
                <a:cs typeface="Times New Roman" panose="02020603050405020304" charset="0"/>
                <a:sym typeface="+mn-ea"/>
              </a:rPr>
              <a:t>) xong chọn Next &gt; để tiếp tục cài </a:t>
            </a:r>
            <a:r>
              <a:rPr lang="vi-VN" altLang="en-US" sz="2400">
                <a:latin typeface="Times New Roman" panose="02020603050405020304" charset="0"/>
                <a:cs typeface="Times New Roman" panose="02020603050405020304" charset="0"/>
                <a:sym typeface="+mn-ea"/>
              </a:rPr>
              <a:t>đặt.</a:t>
            </a:r>
            <a:endParaRPr lang="vi-VN" altLang="en-US" sz="2400">
              <a:latin typeface="Times New Roman" panose="02020603050405020304" charset="0"/>
              <a:cs typeface="Times New Roman" panose="02020603050405020304" charset="0"/>
              <a:sym typeface="+mn-ea"/>
            </a:endParaRPr>
          </a:p>
        </p:txBody>
      </p:sp>
      <p:pic>
        <p:nvPicPr>
          <p:cNvPr id="4" name="Content Placeholder 3" descr="Screenshot 2025-03-19 174834"/>
          <p:cNvPicPr>
            <a:picLocks noChangeAspect="1"/>
          </p:cNvPicPr>
          <p:nvPr>
            <p:ph idx="1"/>
          </p:nvPr>
        </p:nvPicPr>
        <p:blipFill>
          <a:blip r:embed="rId1"/>
          <a:stretch>
            <a:fillRect/>
          </a:stretch>
        </p:blipFill>
        <p:spPr>
          <a:xfrm>
            <a:off x="3086735" y="2705100"/>
            <a:ext cx="6017895" cy="41529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464820"/>
            <a:ext cx="10972800" cy="1119505"/>
          </a:xfrm>
        </p:spPr>
        <p:txBody>
          <a:bodyPr/>
          <a:p>
            <a:r>
              <a:rPr lang="en-US" altLang="en-US" sz="2400">
                <a:latin typeface="Times New Roman" panose="02020603050405020304" charset="0"/>
                <a:cs typeface="Times New Roman" panose="02020603050405020304" charset="0"/>
              </a:rPr>
              <a:t>Màn hình này là b</a:t>
            </a:r>
            <a:r>
              <a:rPr lang="en-US" altLang="en-US" sz="2400">
                <a:latin typeface="Times New Roman" panose="02020603050405020304" charset="0"/>
                <a:cs typeface="Times New Roman" panose="02020603050405020304" charset="0"/>
              </a:rPr>
              <a:t>ư</a:t>
            </a:r>
            <a:r>
              <a:rPr lang="en-US" altLang="en-US" sz="2400">
                <a:latin typeface="Times New Roman" panose="02020603050405020304" charset="0"/>
                <a:cs typeface="Times New Roman" panose="02020603050405020304" charset="0"/>
              </a:rPr>
              <a:t>ớc xác nhận cuối cùng tr</a:t>
            </a:r>
            <a:r>
              <a:rPr lang="en-US" altLang="en-US" sz="2400">
                <a:latin typeface="Times New Roman" panose="02020603050405020304" charset="0"/>
                <a:cs typeface="Times New Roman" panose="02020603050405020304" charset="0"/>
              </a:rPr>
              <a:t>ư</a:t>
            </a:r>
            <a:r>
              <a:rPr lang="en-US" altLang="en-US" sz="2400">
                <a:latin typeface="Times New Roman" panose="02020603050405020304" charset="0"/>
                <a:cs typeface="Times New Roman" panose="02020603050405020304" charset="0"/>
              </a:rPr>
              <a:t>ớc khi bắt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ầu cài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ặt SQL Server 2022. Nó liệt kê các thành phần và cấu hình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ã chọn.</a:t>
            </a:r>
            <a:r>
              <a:rPr lang="vi-VN" altLang="en-US" sz="2400">
                <a:latin typeface="Times New Roman" panose="02020603050405020304" charset="0"/>
                <a:cs typeface="Times New Roman" panose="02020603050405020304" charset="0"/>
              </a:rPr>
              <a:t> Xong nhấn Install để bắt đầu quá trình cài </a:t>
            </a:r>
            <a:r>
              <a:rPr lang="vi-VN" altLang="en-US" sz="2400">
                <a:latin typeface="Times New Roman" panose="02020603050405020304" charset="0"/>
                <a:cs typeface="Times New Roman" panose="02020603050405020304" charset="0"/>
              </a:rPr>
              <a:t>đặt</a:t>
            </a:r>
            <a:endParaRPr lang="vi-VN" altLang="en-US" sz="2400">
              <a:latin typeface="Times New Roman" panose="02020603050405020304" charset="0"/>
              <a:cs typeface="Times New Roman" panose="02020603050405020304" charset="0"/>
            </a:endParaRPr>
          </a:p>
        </p:txBody>
      </p:sp>
      <p:pic>
        <p:nvPicPr>
          <p:cNvPr id="4" name="Content Placeholder 3" descr="Screenshot 2025-03-19 174847"/>
          <p:cNvPicPr>
            <a:picLocks noChangeAspect="1"/>
          </p:cNvPicPr>
          <p:nvPr>
            <p:ph idx="1"/>
          </p:nvPr>
        </p:nvPicPr>
        <p:blipFill>
          <a:blip r:embed="rId1"/>
          <a:stretch>
            <a:fillRect/>
          </a:stretch>
        </p:blipFill>
        <p:spPr>
          <a:xfrm>
            <a:off x="3112770" y="1905000"/>
            <a:ext cx="5965825" cy="42227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1393825"/>
          </a:xfrm>
        </p:spPr>
        <p:txBody>
          <a:bodyPr/>
          <a:p>
            <a:r>
              <a:rPr lang="en-US" altLang="en-US" sz="2400">
                <a:latin typeface="Times New Roman" panose="02020603050405020304" charset="0"/>
                <a:cs typeface="Times New Roman" panose="02020603050405020304" charset="0"/>
              </a:rPr>
              <a:t>Màn hình này hiển thị tiến trình cài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ặt SQL Server</a:t>
            </a:r>
            <a:r>
              <a:rPr lang="en-US" altLang="en-US">
                <a:latin typeface="Times New Roman" panose="02020603050405020304" charset="0"/>
                <a:cs typeface="Times New Roman" panose="02020603050405020304" charset="0"/>
              </a:rPr>
              <a:t> </a:t>
            </a:r>
            <a:r>
              <a:rPr lang="en-US" altLang="en-US" sz="2400">
                <a:latin typeface="Times New Roman" panose="02020603050405020304" charset="0"/>
                <a:cs typeface="Times New Roman" panose="02020603050405020304" charset="0"/>
              </a:rPr>
              <a:t>2022.</a:t>
            </a:r>
            <a:r>
              <a:rPr lang="vi-VN" altLang="en-US" sz="2400">
                <a:latin typeface="Times New Roman" panose="02020603050405020304" charset="0"/>
                <a:cs typeface="Times New Roman" panose="02020603050405020304" charset="0"/>
              </a:rPr>
              <a:t> </a:t>
            </a:r>
            <a:r>
              <a:rPr lang="en-US" altLang="en-US" sz="2400">
                <a:latin typeface="Times New Roman" panose="02020603050405020304" charset="0"/>
                <a:cs typeface="Times New Roman" panose="02020603050405020304" charset="0"/>
              </a:rPr>
              <a:t>Chờ quá trình hoàn tất</a:t>
            </a:r>
            <a:r>
              <a:rPr lang="vi-VN" altLang="en-US" sz="2400">
                <a:latin typeface="Times New Roman" panose="02020603050405020304" charset="0"/>
                <a:cs typeface="Times New Roman" panose="02020603050405020304" charset="0"/>
              </a:rPr>
              <a:t> k</a:t>
            </a:r>
            <a:r>
              <a:rPr lang="en-US" altLang="en-US" sz="2400">
                <a:latin typeface="Times New Roman" panose="02020603050405020304" charset="0"/>
                <a:cs typeface="Times New Roman" panose="02020603050405020304" charset="0"/>
              </a:rPr>
              <a:t>hi cài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ặt xong, nút "Next &gt;" sẽ </a:t>
            </a:r>
            <a:r>
              <a:rPr lang="en-US" altLang="en-US" sz="2400">
                <a:latin typeface="Times New Roman" panose="02020603050405020304" charset="0"/>
                <a:cs typeface="Times New Roman" panose="02020603050405020304" charset="0"/>
              </a:rPr>
              <a:t>đư</a:t>
            </a:r>
            <a:r>
              <a:rPr lang="en-US" altLang="en-US" sz="2400">
                <a:latin typeface="Times New Roman" panose="02020603050405020304" charset="0"/>
                <a:cs typeface="Times New Roman" panose="02020603050405020304" charset="0"/>
              </a:rPr>
              <a:t>ợc kích hoạt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ể tiếp tục.</a:t>
            </a:r>
            <a:br>
              <a:rPr lang="en-US" altLang="en-US" sz="2400">
                <a:latin typeface="Times New Roman" panose="02020603050405020304" charset="0"/>
                <a:cs typeface="Times New Roman" panose="02020603050405020304" charset="0"/>
              </a:rPr>
            </a:br>
            <a:endParaRPr lang="en-US" altLang="en-US" sz="2400">
              <a:latin typeface="Times New Roman" panose="02020603050405020304" charset="0"/>
              <a:cs typeface="Times New Roman" panose="02020603050405020304" charset="0"/>
            </a:endParaRPr>
          </a:p>
        </p:txBody>
      </p:sp>
      <p:pic>
        <p:nvPicPr>
          <p:cNvPr id="4" name="Content Placeholder 3" descr="Screenshot 2025-03-19 200915"/>
          <p:cNvPicPr>
            <a:picLocks noChangeAspect="1"/>
          </p:cNvPicPr>
          <p:nvPr>
            <p:ph idx="1"/>
          </p:nvPr>
        </p:nvPicPr>
        <p:blipFill>
          <a:blip r:embed="rId1"/>
          <a:stretch>
            <a:fillRect/>
          </a:stretch>
        </p:blipFill>
        <p:spPr>
          <a:xfrm>
            <a:off x="2997200" y="1837055"/>
            <a:ext cx="6196965" cy="42906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1496695"/>
          </a:xfrm>
        </p:spPr>
        <p:txBody>
          <a:bodyPr/>
          <a:p>
            <a:r>
              <a:rPr lang="en-US" altLang="en-US" sz="2400">
                <a:latin typeface="Times New Roman" panose="02020603050405020304" charset="0"/>
                <a:cs typeface="Times New Roman" panose="02020603050405020304" charset="0"/>
              </a:rPr>
              <a:t>Màn</a:t>
            </a:r>
            <a:r>
              <a:rPr lang="en-US" altLang="en-US" sz="2400">
                <a:latin typeface="Times New Roman" panose="02020603050405020304" charset="0"/>
                <a:cs typeface="Times New Roman" panose="02020603050405020304" charset="0"/>
              </a:rPr>
              <a:t> hình này thông báo quá trình cài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ặt SQL Server 2022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ã hoàn tất thành công, k</a:t>
            </a:r>
            <a:r>
              <a:rPr lang="en-US" altLang="en-US" sz="2400">
                <a:latin typeface="Times New Roman" panose="02020603050405020304" charset="0"/>
                <a:cs typeface="Times New Roman" panose="02020603050405020304" charset="0"/>
              </a:rPr>
              <a:t>è</a:t>
            </a:r>
            <a:r>
              <a:rPr lang="en-US" altLang="en-US" sz="2400">
                <a:latin typeface="Times New Roman" panose="02020603050405020304" charset="0"/>
                <a:cs typeface="Times New Roman" panose="02020603050405020304" charset="0"/>
              </a:rPr>
              <a:t>m theo trạng thái của từng thành phần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ã </a:t>
            </a:r>
            <a:r>
              <a:rPr lang="en-US" altLang="en-US" sz="2400">
                <a:latin typeface="Times New Roman" panose="02020603050405020304" charset="0"/>
                <a:cs typeface="Times New Roman" panose="02020603050405020304" charset="0"/>
              </a:rPr>
              <a:t>đư</a:t>
            </a:r>
            <a:r>
              <a:rPr lang="en-US" altLang="en-US" sz="2400">
                <a:latin typeface="Times New Roman" panose="02020603050405020304" charset="0"/>
                <a:cs typeface="Times New Roman" panose="02020603050405020304" charset="0"/>
              </a:rPr>
              <a:t>ợc cài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ặt.</a:t>
            </a:r>
            <a:endParaRPr lang="en-US" altLang="en-US" sz="2400">
              <a:latin typeface="Times New Roman" panose="02020603050405020304" charset="0"/>
              <a:cs typeface="Times New Roman" panose="02020603050405020304" charset="0"/>
            </a:endParaRPr>
          </a:p>
        </p:txBody>
      </p:sp>
      <p:pic>
        <p:nvPicPr>
          <p:cNvPr id="4" name="Content Placeholder 3" descr="Screenshot 2025-03-19 175002"/>
          <p:cNvPicPr>
            <a:picLocks noChangeAspect="1"/>
          </p:cNvPicPr>
          <p:nvPr>
            <p:ph idx="1"/>
          </p:nvPr>
        </p:nvPicPr>
        <p:blipFill>
          <a:blip r:embed="rId1"/>
          <a:stretch>
            <a:fillRect/>
          </a:stretch>
        </p:blipFill>
        <p:spPr>
          <a:xfrm>
            <a:off x="3055620" y="2054860"/>
            <a:ext cx="6079490" cy="4953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sz="2400">
                <a:latin typeface="Times New Roman" panose="02020603050405020304" charset="0"/>
                <a:cs typeface="Times New Roman" panose="02020603050405020304" charset="0"/>
              </a:rPr>
              <a:t>Ta mở Microsoft SQL Server Management Studio (SSMS) phiên bản 20.2 và nó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ang trong quá trình tải các gói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ể khởi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ộng.</a:t>
            </a:r>
            <a:endParaRPr lang="en-US" altLang="en-US" sz="2400">
              <a:latin typeface="Times New Roman" panose="02020603050405020304" charset="0"/>
              <a:cs typeface="Times New Roman" panose="02020603050405020304" charset="0"/>
            </a:endParaRPr>
          </a:p>
        </p:txBody>
      </p:sp>
      <p:pic>
        <p:nvPicPr>
          <p:cNvPr id="4" name="Content Placeholder 3" descr="Screenshot 2025-03-19 202924"/>
          <p:cNvPicPr>
            <a:picLocks noChangeAspect="1"/>
          </p:cNvPicPr>
          <p:nvPr>
            <p:ph idx="1"/>
          </p:nvPr>
        </p:nvPicPr>
        <p:blipFill>
          <a:blip r:embed="rId1"/>
          <a:stretch>
            <a:fillRect/>
          </a:stretch>
        </p:blipFill>
        <p:spPr>
          <a:xfrm>
            <a:off x="3180080" y="1174750"/>
            <a:ext cx="5831205" cy="4953000"/>
          </a:xfrm>
          <a:prstGeom prst="rect">
            <a:avLst/>
          </a:prstGeom>
        </p:spPr>
      </p:pic>
      <p:sp>
        <p:nvSpPr>
          <p:cNvPr id="3" name="Text Box 2"/>
          <p:cNvSpPr txBox="1"/>
          <p:nvPr/>
        </p:nvSpPr>
        <p:spPr>
          <a:xfrm>
            <a:off x="10106660" y="3439795"/>
            <a:ext cx="4064000" cy="368300"/>
          </a:xfrm>
          <a:prstGeom prst="rect">
            <a:avLst/>
          </a:prstGeom>
          <a:noFill/>
        </p:spPr>
        <p:txBody>
          <a:bodyPr wrap="square" rtlCol="0">
            <a:spAutoFit/>
          </a:bodyPr>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sz="2400">
                <a:latin typeface="Times New Roman" panose="02020603050405020304" charset="0"/>
                <a:cs typeface="Times New Roman" panose="02020603050405020304" charset="0"/>
              </a:rPr>
              <a:t>Màn hình này là </a:t>
            </a:r>
            <a:r>
              <a:rPr lang="en-US" altLang="en-US" sz="2400">
                <a:latin typeface="Times New Roman" panose="02020603050405020304" charset="0"/>
                <a:cs typeface="Times New Roman" panose="02020603050405020304" charset="0"/>
              </a:rPr>
              <a:t>giao diện của SQL Server Configuration Manager</a:t>
            </a:r>
            <a:endParaRPr lang="en-US" altLang="en-US" sz="2400">
              <a:latin typeface="Times New Roman" panose="02020603050405020304" charset="0"/>
              <a:cs typeface="Times New Roman" panose="02020603050405020304" charset="0"/>
            </a:endParaRPr>
          </a:p>
        </p:txBody>
      </p:sp>
      <p:pic>
        <p:nvPicPr>
          <p:cNvPr id="4" name="Content Placeholder 3" descr="Screenshot 2025-03-19 212717"/>
          <p:cNvPicPr>
            <a:picLocks noChangeAspect="1"/>
          </p:cNvPicPr>
          <p:nvPr>
            <p:ph idx="1"/>
          </p:nvPr>
        </p:nvPicPr>
        <p:blipFill>
          <a:blip r:embed="rId1"/>
          <a:stretch>
            <a:fillRect/>
          </a:stretch>
        </p:blipFill>
        <p:spPr>
          <a:xfrm>
            <a:off x="1781175" y="1174750"/>
            <a:ext cx="8629015" cy="4953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sz="2400">
                <a:latin typeface="Times New Roman" panose="02020603050405020304" charset="0"/>
                <a:cs typeface="Times New Roman" panose="02020603050405020304" charset="0"/>
              </a:rPr>
              <a:t>Ở đây ta c</a:t>
            </a:r>
            <a:r>
              <a:rPr lang="en-US" altLang="en-US" sz="2400">
                <a:latin typeface="Times New Roman" panose="02020603050405020304" charset="0"/>
                <a:cs typeface="Times New Roman" panose="02020603050405020304" charset="0"/>
              </a:rPr>
              <a:t>ài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ặt mới hoặc thêm tính n</a:t>
            </a:r>
            <a:r>
              <a:rPr lang="en-US" altLang="en-US" sz="2400">
                <a:latin typeface="Times New Roman" panose="02020603050405020304" charset="0"/>
                <a:cs typeface="Times New Roman" panose="02020603050405020304" charset="0"/>
              </a:rPr>
              <a:t>ă</a:t>
            </a:r>
            <a:r>
              <a:rPr lang="en-US" altLang="en-US" sz="2400">
                <a:latin typeface="Times New Roman" panose="02020603050405020304" charset="0"/>
                <a:cs typeface="Times New Roman" panose="02020603050405020304" charset="0"/>
              </a:rPr>
              <a:t>ng cho phiên bản SQL Server 2022 hiện có</a:t>
            </a:r>
            <a:r>
              <a:rPr lang="vi-VN" altLang="en-US" sz="2400">
                <a:latin typeface="Times New Roman" panose="02020603050405020304" charset="0"/>
                <a:cs typeface="Times New Roman" panose="02020603050405020304" charset="0"/>
              </a:rPr>
              <a:t>, nâng cấp từ phiên bản </a:t>
            </a:r>
            <a:r>
              <a:rPr lang="vi-VN" altLang="en-US" sz="2400">
                <a:latin typeface="Times New Roman" panose="02020603050405020304" charset="0"/>
                <a:cs typeface="Times New Roman" panose="02020603050405020304" charset="0"/>
              </a:rPr>
              <a:t>cũ .</a:t>
            </a:r>
            <a:endParaRPr lang="vi-VN" altLang="en-US" sz="2400">
              <a:latin typeface="Times New Roman" panose="02020603050405020304" charset="0"/>
              <a:cs typeface="Times New Roman" panose="02020603050405020304" charset="0"/>
            </a:endParaRPr>
          </a:p>
        </p:txBody>
      </p:sp>
      <p:pic>
        <p:nvPicPr>
          <p:cNvPr id="4" name="Content Placeholder 3" descr="Screenshot 2025-03-19 173959"/>
          <p:cNvPicPr>
            <a:picLocks noChangeAspect="1"/>
          </p:cNvPicPr>
          <p:nvPr>
            <p:ph idx="1"/>
          </p:nvPr>
        </p:nvPicPr>
        <p:blipFill>
          <a:blip r:embed="rId1"/>
          <a:stretch>
            <a:fillRect/>
          </a:stretch>
        </p:blipFill>
        <p:spPr>
          <a:xfrm>
            <a:off x="2798445" y="1174750"/>
            <a:ext cx="6614160" cy="4953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1697355"/>
          </a:xfrm>
        </p:spPr>
        <p:txBody>
          <a:bodyPr/>
          <a:p>
            <a:r>
              <a:rPr lang="en-US" altLang="en-US" sz="2400">
                <a:latin typeface="Times New Roman" panose="02020603050405020304" charset="0"/>
                <a:cs typeface="Times New Roman" panose="02020603050405020304" charset="0"/>
              </a:rPr>
              <a:t>Microsoft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ề xuất sử dụng Microsoft Update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ể kiểm tra và tải về các bản cập nhật quan trọng, bao gồm các bản bảo mật và cải tiến cho SQL Server 2022</a:t>
            </a:r>
            <a:r>
              <a:rPr lang="vi-VN" altLang="en-US" sz="2400">
                <a:latin typeface="Times New Roman" panose="02020603050405020304" charset="0"/>
                <a:cs typeface="Times New Roman" panose="02020603050405020304" charset="0"/>
              </a:rPr>
              <a:t>. Tuy nhiên ở đây ta chọn bỏ qua ,</a:t>
            </a:r>
            <a:r>
              <a:rPr lang="en-US" altLang="en-US" sz="2400">
                <a:latin typeface="Times New Roman" panose="02020603050405020304" charset="0"/>
                <a:cs typeface="Times New Roman" panose="02020603050405020304" charset="0"/>
              </a:rPr>
              <a:t>SQL Server sẽ </a:t>
            </a:r>
            <a:r>
              <a:rPr lang="en-US" altLang="en-US" sz="2400">
                <a:latin typeface="Times New Roman" panose="02020603050405020304" charset="0"/>
                <a:cs typeface="Times New Roman" panose="02020603050405020304" charset="0"/>
              </a:rPr>
              <a:t>đư</a:t>
            </a:r>
            <a:r>
              <a:rPr lang="en-US" altLang="en-US" sz="2400">
                <a:latin typeface="Times New Roman" panose="02020603050405020304" charset="0"/>
                <a:cs typeface="Times New Roman" panose="02020603050405020304" charset="0"/>
              </a:rPr>
              <a:t>ợc cài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ặt với phiên bản hiện tại trong bộ cài mà không tải về các bản  mới nhất</a:t>
            </a:r>
            <a:r>
              <a:rPr lang="vi-VN" altLang="en-US" sz="2400">
                <a:latin typeface="Times New Roman" panose="02020603050405020304" charset="0"/>
                <a:cs typeface="Times New Roman" panose="02020603050405020304" charset="0"/>
              </a:rPr>
              <a:t>. Tiếp theo ta ấn </a:t>
            </a:r>
            <a:r>
              <a:rPr lang="vi-VN" altLang="en-US" sz="2400">
                <a:latin typeface="Times New Roman" panose="02020603050405020304" charset="0"/>
                <a:cs typeface="Times New Roman" panose="02020603050405020304" charset="0"/>
              </a:rPr>
              <a:t>Next &gt; để tiếp tục quá trình cài </a:t>
            </a:r>
            <a:r>
              <a:rPr lang="vi-VN" altLang="en-US" sz="2400">
                <a:latin typeface="Times New Roman" panose="02020603050405020304" charset="0"/>
                <a:cs typeface="Times New Roman" panose="02020603050405020304" charset="0"/>
              </a:rPr>
              <a:t>đặt.</a:t>
            </a:r>
            <a:endParaRPr lang="vi-VN" altLang="en-US" sz="2400">
              <a:latin typeface="Times New Roman" panose="02020603050405020304" charset="0"/>
              <a:cs typeface="Times New Roman" panose="02020603050405020304" charset="0"/>
            </a:endParaRPr>
          </a:p>
        </p:txBody>
      </p:sp>
      <p:pic>
        <p:nvPicPr>
          <p:cNvPr id="4" name="Content Placeholder 3" descr="Screenshot 2025-03-19 174146"/>
          <p:cNvPicPr>
            <a:picLocks noChangeAspect="1"/>
          </p:cNvPicPr>
          <p:nvPr>
            <p:ph idx="1"/>
          </p:nvPr>
        </p:nvPicPr>
        <p:blipFill>
          <a:blip r:embed="rId1"/>
          <a:stretch>
            <a:fillRect/>
          </a:stretch>
        </p:blipFill>
        <p:spPr>
          <a:xfrm>
            <a:off x="3093720" y="2023110"/>
            <a:ext cx="6003925" cy="42799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1473835"/>
          </a:xfrm>
        </p:spPr>
        <p:txBody>
          <a:bodyPr/>
          <a:p>
            <a:r>
              <a:rPr lang="en-US" altLang="en-US" sz="2400">
                <a:latin typeface="Times New Roman" panose="02020603050405020304" charset="0"/>
                <a:cs typeface="Times New Roman" panose="02020603050405020304" charset="0"/>
              </a:rPr>
              <a:t>SQL Server tiến hành kiểm tra hệ thống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ể xác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ịnh các vấn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ề có thể ảnh h</a:t>
            </a:r>
            <a:r>
              <a:rPr lang="en-US" altLang="en-US" sz="2400">
                <a:latin typeface="Times New Roman" panose="02020603050405020304" charset="0"/>
                <a:cs typeface="Times New Roman" panose="02020603050405020304" charset="0"/>
              </a:rPr>
              <a:t>ư</a:t>
            </a:r>
            <a:r>
              <a:rPr lang="en-US" altLang="en-US" sz="2400">
                <a:latin typeface="Times New Roman" panose="02020603050405020304" charset="0"/>
                <a:cs typeface="Times New Roman" panose="02020603050405020304" charset="0"/>
              </a:rPr>
              <a:t>ởng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ến quá trình cài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ặt.</a:t>
            </a:r>
            <a:r>
              <a:rPr lang="vi-VN" altLang="en-US" sz="2400">
                <a:latin typeface="Times New Roman" panose="02020603050405020304" charset="0"/>
                <a:cs typeface="Times New Roman" panose="02020603050405020304" charset="0"/>
              </a:rPr>
              <a:t> Kết quả kiểm tra Passed ( Đạt ), Warning (Cảnh cáo ) . Vì không bị lỗi nào nên tiếp tục ta ấn Next &gt; để tiếp tục cài </a:t>
            </a:r>
            <a:r>
              <a:rPr lang="vi-VN" altLang="en-US" sz="2400">
                <a:latin typeface="Times New Roman" panose="02020603050405020304" charset="0"/>
                <a:cs typeface="Times New Roman" panose="02020603050405020304" charset="0"/>
              </a:rPr>
              <a:t>đặt. </a:t>
            </a:r>
            <a:endParaRPr lang="vi-VN" altLang="en-US" sz="2400">
              <a:latin typeface="Times New Roman" panose="02020603050405020304" charset="0"/>
              <a:cs typeface="Times New Roman" panose="02020603050405020304" charset="0"/>
            </a:endParaRPr>
          </a:p>
        </p:txBody>
      </p:sp>
      <p:pic>
        <p:nvPicPr>
          <p:cNvPr id="4" name="Content Placeholder 3" descr="Screenshot 2025-03-19 174221"/>
          <p:cNvPicPr>
            <a:picLocks noChangeAspect="1"/>
          </p:cNvPicPr>
          <p:nvPr>
            <p:ph idx="1"/>
          </p:nvPr>
        </p:nvPicPr>
        <p:blipFill>
          <a:blip r:embed="rId1"/>
          <a:stretch>
            <a:fillRect/>
          </a:stretch>
        </p:blipFill>
        <p:spPr>
          <a:xfrm>
            <a:off x="3178175" y="1517015"/>
            <a:ext cx="5972175" cy="4953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br>
              <a:rPr lang="vi-VN" altLang="en-US" sz="2400">
                <a:latin typeface="Times New Roman" panose="02020603050405020304" charset="0"/>
                <a:cs typeface="Times New Roman" panose="02020603050405020304" charset="0"/>
              </a:rPr>
            </a:br>
            <a:br>
              <a:rPr lang="vi-VN" altLang="en-US" sz="2400">
                <a:latin typeface="Times New Roman" panose="02020603050405020304" charset="0"/>
                <a:cs typeface="Times New Roman" panose="02020603050405020304" charset="0"/>
              </a:rPr>
            </a:br>
            <a:br>
              <a:rPr lang="vi-VN" altLang="en-US" sz="2400">
                <a:latin typeface="Times New Roman" panose="02020603050405020304" charset="0"/>
                <a:cs typeface="Times New Roman" panose="02020603050405020304" charset="0"/>
              </a:rPr>
            </a:br>
            <a:br>
              <a:rPr lang="vi-VN" altLang="en-US" sz="2400">
                <a:latin typeface="Times New Roman" panose="02020603050405020304" charset="0"/>
                <a:cs typeface="Times New Roman" panose="02020603050405020304" charset="0"/>
              </a:rPr>
            </a:br>
            <a:br>
              <a:rPr lang="vi-VN" altLang="en-US" sz="2400">
                <a:latin typeface="Times New Roman" panose="02020603050405020304" charset="0"/>
                <a:cs typeface="Times New Roman" panose="02020603050405020304" charset="0"/>
              </a:rPr>
            </a:br>
            <a:br>
              <a:rPr lang="vi-VN" altLang="en-US" sz="2400">
                <a:latin typeface="Times New Roman" panose="02020603050405020304" charset="0"/>
                <a:cs typeface="Times New Roman" panose="02020603050405020304" charset="0"/>
              </a:rPr>
            </a:br>
            <a:r>
              <a:rPr lang="vi-VN" altLang="en-US" sz="2400">
                <a:latin typeface="Times New Roman" panose="02020603050405020304" charset="0"/>
                <a:cs typeface="Times New Roman" panose="02020603050405020304" charset="0"/>
              </a:rPr>
              <a:t>1. </a:t>
            </a:r>
            <a:r>
              <a:rPr lang="en-US" altLang="en-US" sz="2400">
                <a:latin typeface="Times New Roman" panose="02020603050405020304" charset="0"/>
                <a:cs typeface="Times New Roman" panose="02020603050405020304" charset="0"/>
              </a:rPr>
              <a:t>Dùng một phiên bản miễn phí (Specify a free edition)</a:t>
            </a:r>
            <a:r>
              <a:rPr lang="vi-VN" altLang="en-US" sz="2400">
                <a:latin typeface="Times New Roman" panose="02020603050405020304" charset="0"/>
                <a:cs typeface="Times New Roman" panose="02020603050405020304" charset="0"/>
              </a:rPr>
              <a:t> : Ta chọn Developer ( </a:t>
            </a:r>
            <a:r>
              <a:rPr lang="en-US" altLang="en-US" sz="2400">
                <a:latin typeface="Times New Roman" panose="02020603050405020304" charset="0"/>
                <a:cs typeface="Times New Roman" panose="02020603050405020304" charset="0"/>
              </a:rPr>
              <a:t>Dành cho lập trình viên, không giới hạn tính n</a:t>
            </a:r>
            <a:r>
              <a:rPr lang="en-US" altLang="en-US" sz="2400">
                <a:latin typeface="Times New Roman" panose="02020603050405020304" charset="0"/>
                <a:cs typeface="Times New Roman" panose="02020603050405020304" charset="0"/>
              </a:rPr>
              <a:t>ă</a:t>
            </a:r>
            <a:r>
              <a:rPr lang="en-US" altLang="en-US" sz="2400">
                <a:latin typeface="Times New Roman" panose="02020603050405020304" charset="0"/>
                <a:cs typeface="Times New Roman" panose="02020603050405020304" charset="0"/>
              </a:rPr>
              <a:t>ng</a:t>
            </a:r>
            <a:r>
              <a:rPr lang="vi-VN" altLang="en-US" sz="2400">
                <a:latin typeface="Times New Roman" panose="02020603050405020304" charset="0"/>
                <a:cs typeface="Times New Roman" panose="02020603050405020304" charset="0"/>
              </a:rPr>
              <a:t> ) còn </a:t>
            </a:r>
            <a:r>
              <a:rPr lang="en-US" altLang="en-US" sz="2400">
                <a:latin typeface="Times New Roman" panose="02020603050405020304" charset="0"/>
                <a:cs typeface="Times New Roman" panose="02020603050405020304" charset="0"/>
              </a:rPr>
              <a:t>Evaluation (Dùng thử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ầy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ủ tính n</a:t>
            </a:r>
            <a:r>
              <a:rPr lang="en-US" altLang="en-US" sz="2400">
                <a:latin typeface="Times New Roman" panose="02020603050405020304" charset="0"/>
                <a:cs typeface="Times New Roman" panose="02020603050405020304" charset="0"/>
              </a:rPr>
              <a:t>ă</a:t>
            </a:r>
            <a:r>
              <a:rPr lang="en-US" altLang="en-US" sz="2400">
                <a:latin typeface="Times New Roman" panose="02020603050405020304" charset="0"/>
                <a:cs typeface="Times New Roman" panose="02020603050405020304" charset="0"/>
              </a:rPr>
              <a:t>ng trong 180 ngày)</a:t>
            </a:r>
            <a:r>
              <a:rPr lang="vi-VN" altLang="en-US" sz="2400">
                <a:latin typeface="Times New Roman" panose="02020603050405020304" charset="0"/>
                <a:cs typeface="Times New Roman" panose="02020603050405020304" charset="0"/>
              </a:rPr>
              <a:t> và </a:t>
            </a:r>
            <a:r>
              <a:rPr lang="en-US" altLang="en-US" sz="2400">
                <a:latin typeface="Times New Roman" panose="02020603050405020304" charset="0"/>
                <a:cs typeface="Times New Roman" panose="02020603050405020304" charset="0"/>
              </a:rPr>
              <a:t>Express (Phiên bản miễn phí giới hạn tài nguyên, phù hợp cho ứng dụng nhỏ)</a:t>
            </a:r>
            <a:r>
              <a:rPr lang="vi-VN" altLang="en-US" sz="2400">
                <a:latin typeface="Times New Roman" panose="02020603050405020304" charset="0"/>
                <a:cs typeface="Times New Roman" panose="02020603050405020304" charset="0"/>
              </a:rPr>
              <a:t> nên ta không chọn </a:t>
            </a:r>
            <a:br>
              <a:rPr lang="en-US" altLang="en-US" sz="2400">
                <a:latin typeface="Times New Roman" panose="02020603050405020304" charset="0"/>
                <a:cs typeface="Times New Roman" panose="02020603050405020304" charset="0"/>
              </a:rPr>
            </a:br>
            <a:r>
              <a:rPr lang="vi-VN" altLang="en-US" sz="2400">
                <a:latin typeface="Times New Roman" panose="02020603050405020304" charset="0"/>
                <a:cs typeface="Times New Roman" panose="02020603050405020304" charset="0"/>
              </a:rPr>
              <a:t>2. </a:t>
            </a:r>
            <a:r>
              <a:rPr lang="en-US" altLang="en-US" sz="2400">
                <a:latin typeface="Times New Roman" panose="02020603050405020304" charset="0"/>
                <a:cs typeface="Times New Roman" panose="02020603050405020304" charset="0"/>
              </a:rPr>
              <a:t>Trả phí theo mức sử dụng (Pay-as-you-go) thông qua Microsoft Azure</a:t>
            </a:r>
            <a:r>
              <a:rPr lang="vi-VN" altLang="en-US" sz="2400">
                <a:latin typeface="Times New Roman" panose="02020603050405020304" charset="0"/>
                <a:cs typeface="Times New Roman" panose="02020603050405020304" charset="0"/>
              </a:rPr>
              <a:t> nhưng ta không có tài khoản Azure nên không chọn.</a:t>
            </a:r>
            <a:br>
              <a:rPr lang="vi-VN" altLang="en-US" sz="2400">
                <a:latin typeface="Times New Roman" panose="02020603050405020304" charset="0"/>
                <a:cs typeface="Times New Roman" panose="02020603050405020304" charset="0"/>
              </a:rPr>
            </a:br>
            <a:r>
              <a:rPr lang="vi-VN" altLang="en-US" sz="2400">
                <a:latin typeface="Times New Roman" panose="02020603050405020304" charset="0"/>
                <a:cs typeface="Times New Roman" panose="02020603050405020304" charset="0"/>
              </a:rPr>
              <a:t>3. </a:t>
            </a:r>
            <a:r>
              <a:rPr lang="en-US" altLang="en-US" sz="2400">
                <a:latin typeface="Times New Roman" panose="02020603050405020304" charset="0"/>
                <a:cs typeface="Times New Roman" panose="02020603050405020304" charset="0"/>
              </a:rPr>
              <a:t>Nhập khóa sản phẩm (Product key)</a:t>
            </a:r>
            <a:r>
              <a:rPr lang="vi-VN" altLang="en-US" sz="2400">
                <a:latin typeface="Times New Roman" panose="02020603050405020304" charset="0"/>
                <a:cs typeface="Times New Roman" panose="02020603050405020304" charset="0"/>
              </a:rPr>
              <a:t> ta không mua bản quyền SQL Sever nên không chọn. Tiếp tục nhấn </a:t>
            </a:r>
            <a:r>
              <a:rPr lang="vi-VN" altLang="en-US" sz="2400">
                <a:latin typeface="Times New Roman" panose="02020603050405020304" charset="0"/>
                <a:cs typeface="Times New Roman" panose="02020603050405020304" charset="0"/>
              </a:rPr>
              <a:t>Next &gt; </a:t>
            </a:r>
            <a:endParaRPr lang="vi-VN" altLang="en-US" sz="2400">
              <a:latin typeface="Times New Roman" panose="02020603050405020304" charset="0"/>
              <a:cs typeface="Times New Roman" panose="02020603050405020304" charset="0"/>
            </a:endParaRPr>
          </a:p>
        </p:txBody>
      </p:sp>
      <p:pic>
        <p:nvPicPr>
          <p:cNvPr id="4" name="Content Placeholder 3" descr="Screenshot 2025-03-19 174259"/>
          <p:cNvPicPr>
            <a:picLocks noChangeAspect="1"/>
          </p:cNvPicPr>
          <p:nvPr>
            <p:ph idx="1"/>
          </p:nvPr>
        </p:nvPicPr>
        <p:blipFill>
          <a:blip r:embed="rId1"/>
          <a:stretch>
            <a:fillRect/>
          </a:stretch>
        </p:blipFill>
        <p:spPr>
          <a:xfrm>
            <a:off x="3105150" y="3270250"/>
            <a:ext cx="5981065" cy="2857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1210945"/>
          </a:xfrm>
        </p:spPr>
        <p:txBody>
          <a:bodyPr/>
          <a:p>
            <a:r>
              <a:rPr lang="vi-VN" altLang="en-US" sz="2400">
                <a:latin typeface="Times New Roman" panose="02020603050405020304" charset="0"/>
                <a:cs typeface="Times New Roman" panose="02020603050405020304" charset="0"/>
              </a:rPr>
              <a:t>Ở đây ta chọn </a:t>
            </a:r>
            <a:r>
              <a:rPr lang="en-US" altLang="en-US" sz="2400">
                <a:latin typeface="Times New Roman" panose="02020603050405020304" charset="0"/>
                <a:cs typeface="Times New Roman" panose="02020603050405020304" charset="0"/>
              </a:rPr>
              <a:t> </a:t>
            </a:r>
            <a:r>
              <a:rPr lang="vi-VN" altLang="en-US" sz="2400">
                <a:latin typeface="Times New Roman" panose="02020603050405020304" charset="0"/>
                <a:cs typeface="Times New Roman" panose="02020603050405020304" charset="0"/>
              </a:rPr>
              <a:t>“ </a:t>
            </a:r>
            <a:r>
              <a:rPr lang="en-US" altLang="en-US" sz="2400">
                <a:latin typeface="Times New Roman" panose="02020603050405020304" charset="0"/>
                <a:cs typeface="Times New Roman" panose="02020603050405020304" charset="0"/>
              </a:rPr>
              <a:t>I accept the license terms</a:t>
            </a:r>
            <a:r>
              <a:rPr lang="vi-VN" altLang="en-US" sz="2400">
                <a:latin typeface="Times New Roman" panose="02020603050405020304" charset="0"/>
                <a:cs typeface="Times New Roman" panose="02020603050405020304" charset="0"/>
              </a:rPr>
              <a:t> ”</a:t>
            </a:r>
            <a:r>
              <a:rPr lang="en-US" altLang="en-US" sz="2400">
                <a:latin typeface="Times New Roman" panose="02020603050405020304" charset="0"/>
                <a:cs typeface="Times New Roman" panose="02020603050405020304" charset="0"/>
              </a:rPr>
              <a:t>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ể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ồng </a:t>
            </a:r>
            <a:r>
              <a:rPr lang="en-US" altLang="en-US" sz="2400">
                <a:latin typeface="Times New Roman" panose="02020603050405020304" charset="0"/>
                <a:cs typeface="Times New Roman" panose="02020603050405020304" charset="0"/>
              </a:rPr>
              <a:t>ý</a:t>
            </a:r>
            <a:r>
              <a:rPr lang="en-US" altLang="en-US" sz="2400">
                <a:latin typeface="Times New Roman" panose="02020603050405020304" charset="0"/>
                <a:cs typeface="Times New Roman" panose="02020603050405020304" charset="0"/>
              </a:rPr>
              <a:t> với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iều khoản.</a:t>
            </a:r>
            <a:r>
              <a:rPr lang="vi-VN" altLang="en-US" sz="2400">
                <a:latin typeface="Times New Roman" panose="02020603050405020304" charset="0"/>
                <a:cs typeface="Times New Roman" panose="02020603050405020304" charset="0"/>
              </a:rPr>
              <a:t> Tiếp tục nhấn Next để tiếp </a:t>
            </a:r>
            <a:r>
              <a:rPr lang="vi-VN" altLang="en-US" sz="2400">
                <a:latin typeface="Times New Roman" panose="02020603050405020304" charset="0"/>
                <a:cs typeface="Times New Roman" panose="02020603050405020304" charset="0"/>
              </a:rPr>
              <a:t>tục .</a:t>
            </a:r>
            <a:endParaRPr lang="vi-VN" altLang="en-US" sz="2400">
              <a:latin typeface="Times New Roman" panose="02020603050405020304" charset="0"/>
              <a:cs typeface="Times New Roman" panose="02020603050405020304" charset="0"/>
            </a:endParaRPr>
          </a:p>
        </p:txBody>
      </p:sp>
      <p:pic>
        <p:nvPicPr>
          <p:cNvPr id="4" name="Content Placeholder 3" descr="Screenshot 2025-03-19 174311"/>
          <p:cNvPicPr>
            <a:picLocks noChangeAspect="1"/>
          </p:cNvPicPr>
          <p:nvPr>
            <p:ph idx="1"/>
          </p:nvPr>
        </p:nvPicPr>
        <p:blipFill>
          <a:blip r:embed="rId1"/>
          <a:stretch>
            <a:fillRect/>
          </a:stretch>
        </p:blipFill>
        <p:spPr>
          <a:xfrm>
            <a:off x="3089275" y="1174750"/>
            <a:ext cx="6012815" cy="4953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sz="2400">
                <a:latin typeface="Times New Roman" panose="02020603050405020304" charset="0"/>
                <a:cs typeface="Times New Roman" panose="02020603050405020304" charset="0"/>
              </a:rPr>
              <a:t>Màn hình này cho phép bạn tích hợp SQL Server với Microsoft Azure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ể kích hoạt các tính n</a:t>
            </a:r>
            <a:r>
              <a:rPr lang="en-US" altLang="en-US" sz="2400">
                <a:latin typeface="Times New Roman" panose="02020603050405020304" charset="0"/>
                <a:cs typeface="Times New Roman" panose="02020603050405020304" charset="0"/>
              </a:rPr>
              <a:t>ă</a:t>
            </a:r>
            <a:r>
              <a:rPr lang="en-US" altLang="en-US" sz="2400">
                <a:latin typeface="Times New Roman" panose="02020603050405020304" charset="0"/>
                <a:cs typeface="Times New Roman" panose="02020603050405020304" charset="0"/>
              </a:rPr>
              <a:t>ng bảo mật </a:t>
            </a:r>
            <a:r>
              <a:rPr lang="vi-VN" altLang="en-US" sz="2400">
                <a:latin typeface="Times New Roman" panose="02020603050405020304" charset="0"/>
                <a:cs typeface="Times New Roman" panose="02020603050405020304" charset="0"/>
              </a:rPr>
              <a:t>ta chọn bỏ qua vì không sử dụng Azure , rồi nhấn </a:t>
            </a:r>
            <a:r>
              <a:rPr lang="vi-VN" altLang="en-US" sz="2400">
                <a:latin typeface="Times New Roman" panose="02020603050405020304" charset="0"/>
                <a:cs typeface="Times New Roman" panose="02020603050405020304" charset="0"/>
              </a:rPr>
              <a:t>Next &gt;</a:t>
            </a:r>
            <a:endParaRPr lang="vi-VN" altLang="en-US" sz="2400">
              <a:latin typeface="Times New Roman" panose="02020603050405020304" charset="0"/>
              <a:cs typeface="Times New Roman" panose="02020603050405020304" charset="0"/>
            </a:endParaRPr>
          </a:p>
        </p:txBody>
      </p:sp>
      <p:pic>
        <p:nvPicPr>
          <p:cNvPr id="4" name="Content Placeholder 3" descr="Screenshot 2025-03-19 174325"/>
          <p:cNvPicPr>
            <a:picLocks noChangeAspect="1"/>
          </p:cNvPicPr>
          <p:nvPr>
            <p:ph idx="1"/>
          </p:nvPr>
        </p:nvPicPr>
        <p:blipFill>
          <a:blip r:embed="rId1"/>
          <a:stretch>
            <a:fillRect/>
          </a:stretch>
        </p:blipFill>
        <p:spPr>
          <a:xfrm>
            <a:off x="3115310" y="1174750"/>
            <a:ext cx="5960745" cy="4953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2330450"/>
          </a:xfrm>
        </p:spPr>
        <p:txBody>
          <a:bodyPr/>
          <a:p>
            <a:r>
              <a:rPr lang="vi-VN" altLang="en-US" sz="2400">
                <a:latin typeface="Times New Roman" panose="02020603050405020304" charset="0"/>
                <a:cs typeface="Times New Roman" panose="02020603050405020304" charset="0"/>
              </a:rPr>
              <a:t>Ở đây ta c</a:t>
            </a:r>
            <a:r>
              <a:rPr lang="en-US" altLang="en-US" sz="2400">
                <a:latin typeface="Times New Roman" panose="02020603050405020304" charset="0"/>
                <a:cs typeface="Times New Roman" panose="02020603050405020304" charset="0"/>
              </a:rPr>
              <a:t>ấu hình Database Engine Authentication</a:t>
            </a:r>
            <a:r>
              <a:rPr lang="vi-VN" altLang="en-US" sz="2400">
                <a:latin typeface="Times New Roman" panose="02020603050405020304" charset="0"/>
                <a:cs typeface="Times New Roman" panose="02020603050405020304" charset="0"/>
              </a:rPr>
              <a:t> : Chọn </a:t>
            </a:r>
            <a:r>
              <a:rPr lang="en-US" altLang="en-US" sz="2400">
                <a:latin typeface="Times New Roman" panose="02020603050405020304" charset="0"/>
                <a:cs typeface="Times New Roman" panose="02020603050405020304" charset="0"/>
              </a:rPr>
              <a:t>Mixed Mode (SQL Server authentication and Windows authentication), cho phép cả tài khoản Windows và tài khoản SQL (sa)</a:t>
            </a:r>
            <a:r>
              <a:rPr lang="vi-VN" altLang="en-US" sz="2400">
                <a:latin typeface="Times New Roman" panose="02020603050405020304" charset="0"/>
                <a:cs typeface="Times New Roman" panose="02020603050405020304" charset="0"/>
              </a:rPr>
              <a:t> và đặt mật khẩu cho tài khoản sa -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ây là tài khoản quản trị cao nhất của SQL Server.Tài khoản ngothuylinh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ã </a:t>
            </a:r>
            <a:r>
              <a:rPr lang="en-US" altLang="en-US" sz="2400">
                <a:latin typeface="Times New Roman" panose="02020603050405020304" charset="0"/>
                <a:cs typeface="Times New Roman" panose="02020603050405020304" charset="0"/>
              </a:rPr>
              <a:t>đư</a:t>
            </a:r>
            <a:r>
              <a:rPr lang="en-US" altLang="en-US" sz="2400">
                <a:latin typeface="Times New Roman" panose="02020603050405020304" charset="0"/>
                <a:cs typeface="Times New Roman" panose="02020603050405020304" charset="0"/>
              </a:rPr>
              <a:t>ợc thêm vào danh sách quản trị viên, có toàn quyền truy cập vào SQL Server.</a:t>
            </a:r>
            <a:r>
              <a:rPr lang="vi-VN" altLang="en-US" sz="2400">
                <a:latin typeface="Times New Roman" panose="02020603050405020304" charset="0"/>
                <a:cs typeface="Times New Roman" panose="02020603050405020304" charset="0"/>
              </a:rPr>
              <a:t> Xong ta nhấn Next &gt; để tiếp </a:t>
            </a:r>
            <a:r>
              <a:rPr lang="vi-VN" altLang="en-US" sz="2400">
                <a:latin typeface="Times New Roman" panose="02020603050405020304" charset="0"/>
                <a:cs typeface="Times New Roman" panose="02020603050405020304" charset="0"/>
              </a:rPr>
              <a:t>tục.</a:t>
            </a:r>
            <a:endParaRPr lang="vi-VN" altLang="en-US" sz="2400">
              <a:latin typeface="Times New Roman" panose="02020603050405020304" charset="0"/>
              <a:cs typeface="Times New Roman" panose="02020603050405020304" charset="0"/>
            </a:endParaRPr>
          </a:p>
        </p:txBody>
      </p:sp>
      <p:pic>
        <p:nvPicPr>
          <p:cNvPr id="4" name="Content Placeholder 3" descr="Screenshot 2025-03-19 174651"/>
          <p:cNvPicPr>
            <a:picLocks noChangeAspect="1"/>
          </p:cNvPicPr>
          <p:nvPr>
            <p:ph idx="1"/>
          </p:nvPr>
        </p:nvPicPr>
        <p:blipFill>
          <a:blip r:embed="rId1"/>
          <a:stretch>
            <a:fillRect/>
          </a:stretch>
        </p:blipFill>
        <p:spPr>
          <a:xfrm>
            <a:off x="2173605" y="2372360"/>
            <a:ext cx="5989955" cy="41871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9600" y="190500"/>
            <a:ext cx="10972800" cy="1062990"/>
          </a:xfrm>
        </p:spPr>
        <p:txBody>
          <a:bodyPr/>
          <a:p>
            <a:r>
              <a:rPr lang="en-US" altLang="en-US" sz="2400">
                <a:latin typeface="Times New Roman" panose="02020603050405020304" charset="0"/>
                <a:cs typeface="Times New Roman" panose="02020603050405020304" charset="0"/>
              </a:rPr>
              <a:t>Màn hình này cho phép bạn chọn các thành phần của SQL Server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ể cài </a:t>
            </a:r>
            <a:r>
              <a:rPr lang="en-US" altLang="en-US" sz="2400">
                <a:latin typeface="Times New Roman" panose="02020603050405020304" charset="0"/>
                <a:cs typeface="Times New Roman" panose="02020603050405020304" charset="0"/>
              </a:rPr>
              <a:t>đ</a:t>
            </a:r>
            <a:r>
              <a:rPr lang="en-US" altLang="en-US" sz="2400">
                <a:latin typeface="Times New Roman" panose="02020603050405020304" charset="0"/>
                <a:cs typeface="Times New Roman" panose="02020603050405020304" charset="0"/>
              </a:rPr>
              <a:t>ặt</a:t>
            </a:r>
            <a:r>
              <a:rPr lang="vi-VN" altLang="en-US" sz="2400">
                <a:latin typeface="Times New Roman" panose="02020603050405020304" charset="0"/>
                <a:cs typeface="Times New Roman" panose="02020603050405020304" charset="0"/>
              </a:rPr>
              <a:t> .Chọn  những tính năng mà mình cần rồi nhấn </a:t>
            </a:r>
            <a:r>
              <a:rPr lang="vi-VN" altLang="en-US" sz="2400">
                <a:latin typeface="Times New Roman" panose="02020603050405020304" charset="0"/>
                <a:cs typeface="Times New Roman" panose="02020603050405020304" charset="0"/>
              </a:rPr>
              <a:t>Next &gt;</a:t>
            </a:r>
            <a:endParaRPr lang="vi-VN" altLang="en-US" sz="2400">
              <a:latin typeface="Times New Roman" panose="02020603050405020304" charset="0"/>
              <a:cs typeface="Times New Roman" panose="02020603050405020304" charset="0"/>
            </a:endParaRPr>
          </a:p>
        </p:txBody>
      </p:sp>
      <p:pic>
        <p:nvPicPr>
          <p:cNvPr id="4" name="Content Placeholder 3" descr="Screenshot 2025-03-19 174406"/>
          <p:cNvPicPr>
            <a:picLocks noChangeAspect="1"/>
          </p:cNvPicPr>
          <p:nvPr>
            <p:ph idx="1"/>
          </p:nvPr>
        </p:nvPicPr>
        <p:blipFill>
          <a:blip r:embed="rId1"/>
          <a:stretch>
            <a:fillRect/>
          </a:stretch>
        </p:blipFill>
        <p:spPr>
          <a:xfrm>
            <a:off x="3118485" y="1174750"/>
            <a:ext cx="5954395" cy="4953000"/>
          </a:xfrm>
          <a:prstGeom prst="rect">
            <a:avLst/>
          </a:prstGeom>
        </p:spPr>
      </p:pic>
    </p:spTree>
  </p:cSld>
  <p:clrMapOvr>
    <a:masterClrMapping/>
  </p:clrMapOvr>
</p:sld>
</file>

<file path=ppt/theme/theme1.xml><?xml version="1.0" encoding="utf-8"?>
<a:theme xmlns:a="http://schemas.openxmlformats.org/drawingml/2006/main" name="Green Color">
  <a:themeElements>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Green Color">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reen Colo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een Colo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een Colo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een Colo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een Colo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reen Colo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reen Colo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reen Colo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reen Colo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reen Colo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reen Colo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reen Colo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3607</Words>
  <Application>WPS Presentation</Application>
  <PresentationFormat>Widescreen</PresentationFormat>
  <Paragraphs>34</Paragraphs>
  <Slides>17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17</vt:i4>
      </vt:variant>
    </vt:vector>
  </HeadingPairs>
  <TitlesOfParts>
    <vt:vector size="25" baseType="lpstr">
      <vt:lpstr>Arial</vt:lpstr>
      <vt:lpstr>SimSun</vt:lpstr>
      <vt:lpstr>Wingdings</vt:lpstr>
      <vt:lpstr>Times New Roman</vt:lpstr>
      <vt:lpstr>Microsoft YaHei</vt:lpstr>
      <vt:lpstr>Arial Unicode MS</vt:lpstr>
      <vt:lpstr>Calibri</vt:lpstr>
      <vt:lpstr>Green Color</vt:lpstr>
      <vt:lpstr>PowerPoint 演示文稿</vt:lpstr>
      <vt:lpstr>Ở đây ta cài đặt mới hoặc thêm tính năng cho phiên bản SQL Server 2022 hiện có, nâng cấp từ phiên bản cũ .</vt:lpstr>
      <vt:lpstr>Microsoft đề xuất sử dụng Microsoft Update để kiểm tra và tải về các bản cập nhật quan trọng, bao gồm các bản bảo mật và cải tiến cho SQL Server 2022. Tuy nhiên ở đây ta chọn bỏ qua ,SQL Server sẽ được cài đặt với phiên bản hiện tại trong bộ cài mà không tải về các bản  mới nhất. Tiếp theo ta ấn Next &gt; để tiếp tục quá trình cài đặt.</vt:lpstr>
      <vt:lpstr>SQL Server tiến hành kiểm tra hệ thống để xác định các vấn đề có thể ảnh hưởng đến quá trình cài đặt. Kết quả kiểm tra Passed ( Đạt ), Warning (Cảnh cáo ) . Vì không bị lỗi nào nên tiếp tục ta ấn Next &gt; để tiếp tục cài đặt. </vt:lpstr>
      <vt:lpstr>      1. Dùng một phiên bản miễn phí (Specify a free edition) : Ta chọn Developer ( Dành cho lập trình viên, không giới hạn tính năng ) còn Evaluation (Dùng thử đầy đủ tính năng trong 180 ngày) và Express (Phiên bản miễn phí giới hạn tài nguyên, phù hợp cho ứng dụng nhỏ) nên ta không chọn  2. Trả phí theo mức sử dụng (Pay-as-you-go) thông qua Microsoft Azure nhưng ta không có tài khoản Azure nên không chọn. 3. Nhập khóa sản phẩm (Product key) ta không mua bản quyền SQL Sever nên không chọn. Tiếp tục nhấn Next &gt; </vt:lpstr>
      <vt:lpstr>Ở đây ta chọn  “ I accept the license terms ” để đồng ý với điều khoản. Tiếp tục nhấn Next để tiếp tục .</vt:lpstr>
      <vt:lpstr>Màn hình này cho phép bạn tích hợp SQL Server với Microsoft Azure để kích hoạt các tính năng bảo mật ta chọn bỏ qua vì không sử dụng Azure , rồi nhấn Next &gt;</vt:lpstr>
      <vt:lpstr>Ở đây ta cấu hình Database Engine Authentication : Chọn Mixed Mode (SQL Server authentication and Windows authentication), cho phép cả tài khoản Windows và tài khoản SQL (sa) và đặt mật khẩu cho tài khoản sa - đây là tài khoản quản trị cao nhất của SQL Server.Tài khoản ngothuylinh đã được thêm vào danh sách quản trị viên, có toàn quyền truy cập vào SQL Server. Xong ta nhấn Next &gt; để tiếp tục.</vt:lpstr>
      <vt:lpstr>Màn hình này cho phép bạn chọn các thành phần của SQL Server để cài đặt .Chọn  những tính năng mà mình cần rồi nhấn Next &gt;</vt:lpstr>
      <vt:lpstr>1. Default instance (Phiên bản mặc định) 2. Named instance (Phiên bản có tên riêng) :Ta đã chọn tên LINH ,điều này có nghĩa là khi kết nối đến SQL Server, bạn cần nhập .\LINH hoặc SERVER_NAME\LINH. Sau khi chọn xong ta nhấn Next &gt; để tiếp tục. </vt:lpstr>
      <vt:lpstr>Ở bước này, ta cấu hình các tài khoản và kiểu khởi động cho các dịch vụ của SQL. Server. Xong ta nhấn Next &gt; để tiếp tục.</vt:lpstr>
      <vt:lpstr>Màn hình này cho phép bạn cấu hình SQL Server Analysis Services (SSAS), một dịch vụ phân tích dữ liệu mạnh mẽ trong SQL Server. Server Mode (Chế độ máy chủ) ta chọn Tabular Mode ( Chế độ hiện đại hơn, sử dụng mô hình dữ liệu dạng bảng ) và không chọn Multidimensional Mode ( Chế độ phân tích dữ liệu truyền thống, dùng OLAP cubes để xử lý dữ liệu lớn ) .Tiếp tục nhấn Add Current User (Thêm tài khoản đang đăng nhập vào danh sách quản trị viên.) xong chọn Next &gt; để tiếp tục cài đặt.</vt:lpstr>
      <vt:lpstr>Màn hình này là bước xác nhận cuối cùng trước khi bắt đầu cài đặt SQL Server 2022. Nó liệt kê các thành phần và cấu hình đã chọn. Xong nhấn Install để bắt đầu quá trình cài đặt</vt:lpstr>
      <vt:lpstr>Màn hình này hiển thị tiến trình cài đặt SQL Server 2022. Chờ quá trình hoàn tất khi cài đặt xong, nút "Next &gt;" sẽ được kích hoạt để tiếp tục. </vt:lpstr>
      <vt:lpstr>Màn hình này thông báo quá trình cài đặt SQL Server 2022 đã hoàn tất thành công, kèm theo trạng thái của từng thành phần đã được cài đặt.</vt:lpstr>
      <vt:lpstr>Ta mở Microsoft SQL Server Management Studio (SSMS) phiên bản 20.2 và nó đang trong quá trình tải các gói để khởi động.</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ngothuylinh</dc:creator>
  <cp:lastModifiedBy>Linh Ngô Thị Thùy</cp:lastModifiedBy>
  <cp:revision>5</cp:revision>
  <dcterms:created xsi:type="dcterms:W3CDTF">2025-03-19T13:17:00Z</dcterms:created>
  <dcterms:modified xsi:type="dcterms:W3CDTF">2025-03-19T14:30:07Z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50BB97347FB44ADE88C2A9EC755258A8_13</vt:lpwstr>
  </property>
  <property fmtid="{D5CDD505-2E9C-101B-9397-08002B2CF9AE}" pid="3" name="KSOProductBuildVer">
    <vt:lpwstr>1033-12.2.0.20326</vt:lpwstr>
  </property>
</Properties>
</file>